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9" r:id="rId9"/>
    <p:sldId id="268" r:id="rId10"/>
    <p:sldId id="266" r:id="rId11"/>
    <p:sldId id="274" r:id="rId12"/>
    <p:sldId id="277" r:id="rId13"/>
    <p:sldId id="271" r:id="rId14"/>
    <p:sldId id="278" r:id="rId15"/>
    <p:sldId id="275" r:id="rId16"/>
    <p:sldId id="261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90724" autoAdjust="0"/>
  </p:normalViewPr>
  <p:slideViewPr>
    <p:cSldViewPr snapToGrid="0">
      <p:cViewPr>
        <p:scale>
          <a:sx n="60" d="100"/>
          <a:sy n="60" d="100"/>
        </p:scale>
        <p:origin x="93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FA80E-E236-4647-9946-C5C97E64C39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84490-8672-4F2E-8035-46927CB8C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7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Motivation &amp; Summary: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-      When assigned this project our group decided we wanted to analyze something related to Covid-19, as the pandemic has been going on for the majority of 2020. We decided to focus in on analyzing whether or not the socio-economic means of a geographic area had a relationship with the number of covid-19 cases in that area because there have been many reports that areas with less socio-economic means were affected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73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values are 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05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6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6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6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54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found our data:</a:t>
            </a:r>
          </a:p>
          <a:p>
            <a:r>
              <a:rPr lang="en-US" dirty="0" err="1"/>
              <a:t>Covid</a:t>
            </a:r>
            <a:r>
              <a:rPr lang="en-US" dirty="0"/>
              <a:t> 19 is a csv file</a:t>
            </a:r>
          </a:p>
          <a:p>
            <a:r>
              <a:rPr lang="en-US" dirty="0"/>
              <a:t>Used Census API – pulled from year 2017 because this was the most current information. 2018-2019, 2020 not available, had only zip codes</a:t>
            </a:r>
          </a:p>
          <a:p>
            <a:r>
              <a:rPr lang="en-US" dirty="0"/>
              <a:t>Ny time data was useful b/c it is up-to-date for our project, only had county names</a:t>
            </a:r>
          </a:p>
          <a:p>
            <a:r>
              <a:rPr lang="en-US" dirty="0"/>
              <a:t>Brought in another data set to combine the </a:t>
            </a:r>
            <a:r>
              <a:rPr lang="en-US" dirty="0" err="1"/>
              <a:t>covid</a:t>
            </a:r>
            <a:r>
              <a:rPr lang="en-US" dirty="0"/>
              <a:t> data and census to match zip codes to merge by county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9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-Dropped values that could cause errors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Went back and forth between the </a:t>
            </a:r>
            <a:r>
              <a:rPr lang="en-US" dirty="0" err="1"/>
              <a:t>ny</a:t>
            </a:r>
            <a:r>
              <a:rPr lang="en-US" dirty="0"/>
              <a:t> times data </a:t>
            </a:r>
            <a:r>
              <a:rPr lang="en-US" dirty="0" err="1"/>
              <a:t>sourse</a:t>
            </a:r>
            <a:r>
              <a:rPr lang="en-US" dirty="0"/>
              <a:t> b/c there were 2 csv files 1 historic data(daily cases per county, everyday), difficult time .</a:t>
            </a:r>
            <a:r>
              <a:rPr lang="en-US" dirty="0" err="1"/>
              <a:t>agg</a:t>
            </a:r>
            <a:r>
              <a:rPr lang="en-US" dirty="0"/>
              <a:t> to get accurate values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Transitioned to using the live </a:t>
            </a:r>
            <a:r>
              <a:rPr lang="en-US" dirty="0" err="1"/>
              <a:t>nytimescovid</a:t>
            </a:r>
            <a:r>
              <a:rPr lang="en-US" dirty="0"/>
              <a:t> .csv file that gave us current totals by state and county, without having to manipulate the data to find the totals ourselves.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Census data set was accounted for geographic zip code and the </a:t>
            </a:r>
            <a:r>
              <a:rPr lang="en-US" dirty="0" err="1"/>
              <a:t>nytimes</a:t>
            </a:r>
            <a:r>
              <a:rPr lang="en-US" dirty="0"/>
              <a:t> data set accounted for the different smaller geographic counties. Had to find a 3</a:t>
            </a:r>
            <a:r>
              <a:rPr lang="en-US" baseline="30000" dirty="0"/>
              <a:t>rd</a:t>
            </a:r>
            <a:r>
              <a:rPr lang="en-US" dirty="0"/>
              <a:t> data source in order to merge the </a:t>
            </a:r>
            <a:r>
              <a:rPr lang="en-US" dirty="0" err="1"/>
              <a:t>nytimes</a:t>
            </a:r>
            <a:r>
              <a:rPr lang="en-US" dirty="0"/>
              <a:t> data with census data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25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Found counties to be same name for other states- grouped data based on county and state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40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7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this graph saying? </a:t>
            </a:r>
          </a:p>
          <a:p>
            <a:r>
              <a:rPr lang="en-US" dirty="0"/>
              <a:t>- Per 500 people in US there is an increase of cases?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3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84490-8672-4F2E-8035-46927CB8C2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92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0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3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61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3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7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9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4BC29-E66D-48B7-8BAE-52B91DE6368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90AD2-9CC7-4DAD-831E-CA7A9EFA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times/covid-19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pike/us-state-county-zip/blob/master/geo-data.csv" TargetMode="External"/><Relationship Id="rId5" Type="http://schemas.openxmlformats.org/officeDocument/2006/relationships/hyperlink" Target="https://github.com/onoratod/zip2county/find/master" TargetMode="External"/><Relationship Id="rId4" Type="http://schemas.openxmlformats.org/officeDocument/2006/relationships/hyperlink" Target="https://www.census.gov/data/developers/data-sets/acs-5yea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90C9789-8898-4FEC-BED9-27A7D6375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153D07-52E5-4D47-B7D3-59D3AE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027BE9E0-BC0A-4047-A9F3-FEE382941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28516BE5-9FF5-4AEB-A961-87CAA86D7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D9AC01B-ED21-4897-8502-6C9F3C837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02488C1-A326-4736-9090-A782CE184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19BF381-8A69-4838-985C-B6A75AB9E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174A2B7-42B9-4604-ADB8-C0390ABD5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85597E73-3E99-4AA6-95B7-CCC340643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EC32C20-5ED7-4B71-84A2-33F1928DE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CEB02A33-615B-47C2-A3A1-79CEFCE38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A817D172-34FE-44A0-8FE7-2DE53F95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015DF00F-1666-4048-817A-9598EB324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2CC138E0-9CAE-42D1-AEC0-4905ABBAF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84BD67A0-AD60-4697-9B64-60CD44B2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F80EDFB0-2145-435B-90B7-DA5F2B63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A4E59382-4DEE-4AC7-8446-2416D176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55D26D19-6E95-4DBB-9C93-34AF9AD16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EE5A8A25-AF2F-45A2-8C83-777501F6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5165BC0D-45A1-45A5-AAC9-6EEC27CF7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4F1DD539-EB18-4BEC-BF0D-106B762AE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4AF0F375-AC01-4C50-8053-BC2BB17BE2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>
          <a:xfrm>
            <a:off x="-45035" y="59091"/>
            <a:ext cx="12192000" cy="68580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11F8D4F-0F0F-4E68-80C6-05F8FC8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C88A4A2-49A3-4B71-89F7-FBB6CDFE3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D9655F80-B020-45DF-8854-E66FE5CE8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147E35-2CC4-4188-845B-72F2A29C8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216EF6-0E45-4570-BC26-EEC1C832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COVID-19 Tracking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roject (US)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2A2AA-B65E-424B-8E3B-63BFCD3D3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en-US" dirty="0"/>
              <a:t>By The Five </a:t>
            </a:r>
            <a:r>
              <a:rPr lang="en-US" dirty="0" err="1"/>
              <a:t>Maskateers</a:t>
            </a:r>
            <a:endParaRPr lang="en-US" dirty="0"/>
          </a:p>
          <a:p>
            <a:r>
              <a:rPr lang="en-US" dirty="0"/>
              <a:t>Alanna Javier, Ali, Deniz, Anand Sharan, Donna Tigrett, and Elizabeth Koehler</a:t>
            </a:r>
          </a:p>
        </p:txBody>
      </p:sp>
    </p:spTree>
    <p:extLst>
      <p:ext uri="{BB962C8B-B14F-4D97-AF65-F5344CB8AC3E}">
        <p14:creationId xmlns:p14="http://schemas.microsoft.com/office/powerpoint/2010/main" val="23028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0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A80046-9162-4B22-A7ED-55769391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0" rtlCol="0"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Bottom 5 States with the </a:t>
            </a:r>
            <a:r>
              <a:rPr lang="en-US" u="sng" dirty="0">
                <a:solidFill>
                  <a:schemeClr val="tx1"/>
                </a:solidFill>
              </a:rPr>
              <a:t>least</a:t>
            </a:r>
            <a:r>
              <a:rPr lang="en-US" dirty="0">
                <a:solidFill>
                  <a:schemeClr val="tx1"/>
                </a:solidFill>
              </a:rPr>
              <a:t> COVID-19 cases</a:t>
            </a:r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E325FAA-9C9B-4999-A051-896EF5952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" y="0"/>
            <a:ext cx="4713808" cy="4407033"/>
          </a:xfrm>
          <a:prstGeom prst="rect">
            <a:avLst/>
          </a:prstGeom>
        </p:spPr>
      </p:pic>
      <p:pic>
        <p:nvPicPr>
          <p:cNvPr id="9" name="Content Placeholder 8" descr="Chart, pie chart&#10;&#10;Description automatically generated">
            <a:extLst>
              <a:ext uri="{FF2B5EF4-FFF2-40B4-BE49-F238E27FC236}">
                <a16:creationId xmlns:a16="http://schemas.microsoft.com/office/drawing/2014/main" id="{9D2A7284-9260-4E29-AC7D-0870A56EF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4" y="133841"/>
            <a:ext cx="4971817" cy="4051586"/>
          </a:xfr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3B30CC0-AB42-4EA2-807B-05F0D4415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29" y="314407"/>
            <a:ext cx="2105573" cy="38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DFC91-AD5E-475F-B02A-46779F51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Alaska</a:t>
            </a:r>
            <a:br>
              <a:rPr lang="en-US" dirty="0"/>
            </a:br>
            <a:r>
              <a:rPr lang="en-US" dirty="0"/>
              <a:t>(least cases in US)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615634BE-74B6-41EE-8839-7C323CE0B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" y="573543"/>
            <a:ext cx="11855758" cy="36255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12EB9-72AE-4C51-BBEB-AE6D496ABF4B}"/>
              </a:ext>
            </a:extLst>
          </p:cNvPr>
          <p:cNvSpPr txBox="1"/>
          <p:nvPr/>
        </p:nvSpPr>
        <p:spPr>
          <a:xfrm>
            <a:off x="5369451" y="4689539"/>
            <a:ext cx="55546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The </a:t>
            </a:r>
            <a:r>
              <a:rPr lang="en-US" sz="2400" b="1" dirty="0" err="1">
                <a:latin typeface="+mj-lt"/>
              </a:rPr>
              <a:t>r-value</a:t>
            </a:r>
            <a:r>
              <a:rPr lang="en-US" sz="2400" b="1" dirty="0">
                <a:latin typeface="+mj-lt"/>
              </a:rPr>
              <a:t> is 0.17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There is a weak correlation between Per Capita Income and COVID-19 cases in Alaska</a:t>
            </a:r>
          </a:p>
        </p:txBody>
      </p:sp>
    </p:spTree>
    <p:extLst>
      <p:ext uri="{BB962C8B-B14F-4D97-AF65-F5344CB8AC3E}">
        <p14:creationId xmlns:p14="http://schemas.microsoft.com/office/powerpoint/2010/main" val="70767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7DFC91-AD5E-475F-B02A-46779F51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dirty="0"/>
              <a:t>Alaska</a:t>
            </a:r>
            <a:br>
              <a:rPr lang="en-US" dirty="0"/>
            </a:br>
            <a:r>
              <a:rPr lang="en-US" dirty="0"/>
              <a:t>(least cases in US)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1A98976D-4A68-4D41-994B-6969B7868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226" y="441793"/>
            <a:ext cx="13095881" cy="3589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12EB9-72AE-4C51-BBEB-AE6D496ABF4B}"/>
              </a:ext>
            </a:extLst>
          </p:cNvPr>
          <p:cNvSpPr txBox="1"/>
          <p:nvPr/>
        </p:nvSpPr>
        <p:spPr>
          <a:xfrm>
            <a:off x="5118447" y="4767660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1" dirty="0"/>
              <a:t>The </a:t>
            </a:r>
            <a:r>
              <a:rPr lang="en-US" sz="2400" b="1" dirty="0" err="1"/>
              <a:t>r-value</a:t>
            </a:r>
            <a:r>
              <a:rPr lang="en-US" sz="2400" b="1" dirty="0"/>
              <a:t> is 0.93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2400" b="1" dirty="0"/>
              <a:t>There is a strong correlation between population and COVID-19 cases in Alaska</a:t>
            </a:r>
          </a:p>
        </p:txBody>
      </p:sp>
    </p:spTree>
    <p:extLst>
      <p:ext uri="{BB962C8B-B14F-4D97-AF65-F5344CB8AC3E}">
        <p14:creationId xmlns:p14="http://schemas.microsoft.com/office/powerpoint/2010/main" val="3608897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2F688B-55A3-46A6-9583-C006AB97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Top 5 States with the </a:t>
            </a:r>
            <a:r>
              <a:rPr lang="en-US" u="sng" dirty="0">
                <a:solidFill>
                  <a:schemeClr val="tx1"/>
                </a:solidFill>
              </a:rPr>
              <a:t>most</a:t>
            </a:r>
            <a:r>
              <a:rPr lang="en-US" dirty="0">
                <a:solidFill>
                  <a:schemeClr val="tx1"/>
                </a:solidFill>
              </a:rPr>
              <a:t> COVID-19 Cases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297F1436-8FE9-4CD4-9573-9961AC7A8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14" y="346029"/>
            <a:ext cx="3867149" cy="3462288"/>
          </a:xfr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39B50D0B-6E7E-4CC9-AE93-EF551C880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17" y="346029"/>
            <a:ext cx="5189824" cy="365843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56DEB57-5C8A-4E5E-AA8A-3FD5DBD82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76" y="437831"/>
            <a:ext cx="2274601" cy="30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B84125-AD3C-486F-B8D3-B4D9A28B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California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B96DFB4-AB92-4F34-95C3-F97B0521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7" y="671951"/>
            <a:ext cx="10102580" cy="335910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3292C-73F5-40A7-B28E-CC2D5CBB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r-value</a:t>
            </a:r>
            <a:r>
              <a:rPr lang="en-US" sz="2400" dirty="0">
                <a:latin typeface="+mj-lt"/>
              </a:rPr>
              <a:t> is: 0.97</a:t>
            </a:r>
          </a:p>
          <a:p>
            <a:r>
              <a:rPr lang="en-US" sz="2400" dirty="0">
                <a:latin typeface="+mj-lt"/>
              </a:rPr>
              <a:t>There is a strong correlation between population and COVID-19 cases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67090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B84125-AD3C-486F-B8D3-B4D9A28B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California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C3292C-73F5-40A7-B28E-CC2D5CBB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67" y="4767660"/>
            <a:ext cx="7538484" cy="17703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r-value</a:t>
            </a:r>
            <a:r>
              <a:rPr lang="en-US" sz="2400" dirty="0">
                <a:latin typeface="+mj-lt"/>
              </a:rPr>
              <a:t> is: 0.07</a:t>
            </a:r>
          </a:p>
          <a:p>
            <a:r>
              <a:rPr lang="en-US" sz="2400" dirty="0">
                <a:latin typeface="+mj-lt"/>
              </a:rPr>
              <a:t>There is a weak correlation between Per Capita Income and COVID-19 cases in California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6670A88-54C1-46CD-A8BD-8BE7EF3EE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11" y="108857"/>
            <a:ext cx="12192000" cy="42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A9D2-2374-4356-8BF9-CCBE3C5C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F984D-80F8-4F44-9296-EB85631F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 Capita Income did not have as strong of a correlation to the number of Covid-19 cases as we expected </a:t>
            </a:r>
          </a:p>
          <a:p>
            <a:r>
              <a:rPr lang="en-US" dirty="0"/>
              <a:t>There was however  a much  stronger correlation between population and the number of Covid-19 cases</a:t>
            </a:r>
          </a:p>
          <a:p>
            <a:r>
              <a:rPr lang="en-US" dirty="0"/>
              <a:t>Based on our findings California was the top state with most cases, which they have a number of population</a:t>
            </a:r>
          </a:p>
        </p:txBody>
      </p:sp>
    </p:spTree>
    <p:extLst>
      <p:ext uri="{BB962C8B-B14F-4D97-AF65-F5344CB8AC3E}">
        <p14:creationId xmlns:p14="http://schemas.microsoft.com/office/powerpoint/2010/main" val="2056832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0121-8444-4E32-BD66-39F89CA6F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research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3947A-9E8E-413C-BD74-B2273A69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social distancing help with slowing the spread?</a:t>
            </a:r>
          </a:p>
          <a:p>
            <a:r>
              <a:rPr lang="en-US" dirty="0"/>
              <a:t>Are wearing face coverings helping with slowing the spread?</a:t>
            </a:r>
          </a:p>
          <a:p>
            <a:pPr lvl="1"/>
            <a:r>
              <a:rPr lang="en-US" dirty="0"/>
              <a:t>If we followed these guidelines early on would this affect the reopening of states?</a:t>
            </a:r>
          </a:p>
          <a:p>
            <a:r>
              <a:rPr lang="en-US" dirty="0"/>
              <a:t>Does travel restriction help with slowing the spread?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63BB-EBAD-4AF8-BAC5-C0BBF77D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8BE5292-CCD4-462F-9225-19686670F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073235"/>
              </p:ext>
            </p:extLst>
          </p:nvPr>
        </p:nvGraphicFramePr>
        <p:xfrm>
          <a:off x="5623017" y="864669"/>
          <a:ext cx="5847089" cy="5395661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5847089">
                  <a:extLst>
                    <a:ext uri="{9D8B030D-6E8A-4147-A177-3AD203B41FA5}">
                      <a16:colId xmlns:a16="http://schemas.microsoft.com/office/drawing/2014/main" val="1267623591"/>
                    </a:ext>
                  </a:extLst>
                </a:gridCol>
              </a:tblGrid>
              <a:tr h="5128662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is the average confirmed COVID-19 cases per state in US?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are the five states with the MOST COVID-19 cases?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What are the five states with the LEAST COVID-19 cases?</a:t>
                      </a: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 there a correlation between top and bottom states COVID-19 cases and Per Capita Income?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 there a correlation between top and bottom states COVID-19 cases and population?</a:t>
                      </a: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457200" marR="0" indent="-4572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440" marR="244080" marT="162720" marB="1627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527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09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E774-3610-499E-929D-846C2DB5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&amp; How we found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049E1-85C0-43DF-801C-252C0E2E7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COVID-19 data from New York times -</a:t>
            </a:r>
            <a:r>
              <a:rPr lang="en-US" sz="1600" b="0" i="0" u="sng" dirty="0">
                <a:effectLst/>
                <a:latin typeface="Slack-Lato"/>
                <a:hlinkClick r:id="rId3"/>
              </a:rPr>
              <a:t>https://github.com/nytimes/covid-19-data</a:t>
            </a:r>
            <a:endParaRPr lang="en-US" sz="1600" dirty="0"/>
          </a:p>
          <a:p>
            <a:pPr lvl="1"/>
            <a:r>
              <a:rPr lang="en-US" dirty="0"/>
              <a:t>us_counties_nyt.csv</a:t>
            </a:r>
          </a:p>
          <a:p>
            <a:r>
              <a:rPr lang="en-US" dirty="0"/>
              <a:t>Census data - 5 </a:t>
            </a:r>
            <a:r>
              <a:rPr lang="en-US" dirty="0" err="1"/>
              <a:t>yrs</a:t>
            </a:r>
            <a:r>
              <a:rPr lang="en-US" dirty="0"/>
              <a:t> Census data for year 2017  </a:t>
            </a:r>
            <a:r>
              <a:rPr lang="en-US" sz="1600" b="0" i="0" u="none" strike="noStrike" dirty="0">
                <a:effectLst/>
                <a:latin typeface="Slack-Lato"/>
                <a:hlinkClick r:id="rId4"/>
              </a:rPr>
              <a:t>https://www.census.gov/data/developers/data-sets/acs-5year.html</a:t>
            </a:r>
            <a:endParaRPr lang="en-US" sz="1600" b="0" i="0" u="none" strike="noStrike" dirty="0">
              <a:effectLst/>
              <a:latin typeface="Slack-Lato"/>
            </a:endParaRPr>
          </a:p>
          <a:p>
            <a:pPr lvl="1"/>
            <a:r>
              <a:rPr lang="en-US" dirty="0"/>
              <a:t>API is used to fetch economic and population data</a:t>
            </a:r>
          </a:p>
          <a:p>
            <a:r>
              <a:rPr lang="en-US" dirty="0"/>
              <a:t>Zip code to county data set from GIT HUB: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https://github.com/onoratod/zip2county/find/master</a:t>
            </a:r>
            <a:r>
              <a:rPr lang="en-US" dirty="0"/>
              <a:t> </a:t>
            </a:r>
          </a:p>
          <a:p>
            <a:r>
              <a:rPr lang="en-US" dirty="0"/>
              <a:t>Centroid Latitude and Longitude of each county:</a:t>
            </a:r>
          </a:p>
          <a:p>
            <a:pPr marL="457200" lvl="1" indent="0">
              <a:buNone/>
            </a:pPr>
            <a:r>
              <a:rPr lang="en-US" b="0" i="0" u="none" strike="noStrike" dirty="0">
                <a:effectLst/>
                <a:cs typeface="Times New Roman" panose="02020603050405020304" pitchFamily="18" charset="0"/>
                <a:hlinkClick r:id="rId6"/>
              </a:rPr>
              <a:t>https://github.com/scpike/us-state-county-zip/blob/master/geo-data.csv</a:t>
            </a: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Slack-Lato"/>
            </a:endParaRPr>
          </a:p>
          <a:p>
            <a:pPr marL="457200" lvl="1" indent="0">
              <a:buNone/>
            </a:pPr>
            <a:endParaRPr lang="en-US" dirty="0"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32157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7D74-475B-44EF-93E9-D1D7656E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</a:t>
            </a:r>
            <a:br>
              <a:rPr lang="en-US" dirty="0"/>
            </a:br>
            <a:r>
              <a:rPr lang="en-US" dirty="0"/>
              <a:t>Clean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352B-4859-44B5-9C66-927658A7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to create clean data-frame</a:t>
            </a:r>
          </a:p>
          <a:p>
            <a:pPr lvl="1"/>
            <a:r>
              <a:rPr lang="en-US" dirty="0"/>
              <a:t>We have included Census economic data where household income is greater than zero such that some of the rows with missing data is not included.</a:t>
            </a:r>
          </a:p>
          <a:p>
            <a:pPr lvl="1"/>
            <a:r>
              <a:rPr lang="en-US" dirty="0"/>
              <a:t>We have taken mean of economic columns at county level.</a:t>
            </a:r>
          </a:p>
          <a:p>
            <a:pPr lvl="1"/>
            <a:r>
              <a:rPr lang="en-US" dirty="0"/>
              <a:t>We have renamed the Census header columns to meaningful names</a:t>
            </a:r>
          </a:p>
          <a:p>
            <a:pPr lvl="1"/>
            <a:r>
              <a:rPr lang="en-US" dirty="0"/>
              <a:t>We have taken mean of cases and morbidity for US COVID 19 data set at the county level.</a:t>
            </a:r>
          </a:p>
          <a:p>
            <a:pPr lvl="1"/>
            <a:r>
              <a:rPr lang="en-US" dirty="0"/>
              <a:t>Economic numeric data is floored at the least significant digit before decimal point.</a:t>
            </a:r>
          </a:p>
          <a:p>
            <a:pPr lvl="1"/>
            <a:r>
              <a:rPr lang="en-US" dirty="0"/>
              <a:t>COVID 19 numeric data is floored at the least significant digit before decimal point.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1C9A7-B624-4FA4-916B-89401162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</a:t>
            </a:r>
            <a:br>
              <a:rPr lang="en-US" dirty="0"/>
            </a:br>
            <a:r>
              <a:rPr lang="en-US" dirty="0"/>
              <a:t>Clean up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9DD8F8B-663C-4339-8285-5F9E3070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1684"/>
            <a:ext cx="6964842" cy="5882915"/>
          </a:xfrm>
        </p:spPr>
      </p:pic>
    </p:spTree>
    <p:extLst>
      <p:ext uri="{BB962C8B-B14F-4D97-AF65-F5344CB8AC3E}">
        <p14:creationId xmlns:p14="http://schemas.microsoft.com/office/powerpoint/2010/main" val="183721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93CC-95B3-4ACE-A65B-5A924A51B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FEF6-21FC-49E7-8663-C090CC58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Merge data: census and economic data in one table</a:t>
            </a:r>
          </a:p>
          <a:p>
            <a:pPr marL="342900" indent="-342900">
              <a:buAutoNum type="arabicPeriod"/>
            </a:pPr>
            <a:r>
              <a:rPr lang="en-US" dirty="0"/>
              <a:t>Sorted States to find top five states with the most cases and bottom five states with least cases</a:t>
            </a:r>
          </a:p>
          <a:p>
            <a:pPr marL="342900" indent="-342900">
              <a:buFont typeface="Wingdings" panose="05000000000000000000" pitchFamily="2" charset="2"/>
              <a:buAutoNum type="arabicPeriod"/>
            </a:pPr>
            <a:r>
              <a:rPr lang="en-US" dirty="0"/>
              <a:t>Found counties to be same name for other states- grouped data based on county and state</a:t>
            </a:r>
          </a:p>
          <a:p>
            <a:pPr marL="342900" indent="-342900">
              <a:buAutoNum type="arabicPeriod"/>
            </a:pPr>
            <a:r>
              <a:rPr lang="en-US" dirty="0"/>
              <a:t>Statistical analysis for both groups to test correlation for total cases v. per capita income</a:t>
            </a:r>
          </a:p>
          <a:p>
            <a:pPr marL="342900" indent="-342900">
              <a:buAutoNum type="arabicPeriod"/>
            </a:pPr>
            <a:r>
              <a:rPr lang="en-US" dirty="0"/>
              <a:t>Reviewed population of US to examine population density v. COVID-19 and if there is a correlation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8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D0411E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E335B62-298F-45C0-BC98-F94600659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2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71D35C74-AD94-45FD-870D-F7E00A5BD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63" y="4749214"/>
            <a:ext cx="6281873" cy="1770300"/>
          </a:xfrm>
        </p:spPr>
        <p:txBody>
          <a:bodyPr>
            <a:no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r-value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is: 0.94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There is a positive correlation between population and COVID-19 cases</a:t>
            </a:r>
          </a:p>
        </p:txBody>
      </p:sp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F600928-F7C0-4CA4-8623-80D3626A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238" y="82304"/>
            <a:ext cx="12192000" cy="43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28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E4FBCD-7CF5-4EA7-BD64-F2C9F8940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18447" y="4767660"/>
            <a:ext cx="6281873" cy="1770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36501" rIns="0" bIns="36501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Monac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92" name="Content Placeholder 38">
            <a:extLst>
              <a:ext uri="{FF2B5EF4-FFF2-40B4-BE49-F238E27FC236}">
                <a16:creationId xmlns:a16="http://schemas.microsoft.com/office/drawing/2014/main" id="{58E5523A-B2F5-40FF-A4A9-0D59F2EAEA33}"/>
              </a:ext>
            </a:extLst>
          </p:cNvPr>
          <p:cNvSpPr txBox="1">
            <a:spLocks/>
          </p:cNvSpPr>
          <p:nvPr/>
        </p:nvSpPr>
        <p:spPr>
          <a:xfrm>
            <a:off x="670450" y="4545353"/>
            <a:ext cx="6281873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+mj-lt"/>
              </a:rPr>
              <a:t>The </a:t>
            </a:r>
            <a:r>
              <a:rPr lang="en-US" altLang="en-US" sz="2400" dirty="0" err="1">
                <a:latin typeface="+mj-lt"/>
              </a:rPr>
              <a:t>r-value</a:t>
            </a:r>
            <a:r>
              <a:rPr lang="en-US" altLang="en-US" sz="2400" dirty="0">
                <a:latin typeface="+mj-lt"/>
              </a:rPr>
              <a:t> is: : -0.02</a:t>
            </a:r>
          </a:p>
          <a:p>
            <a:r>
              <a:rPr lang="en-US" altLang="en-US" sz="2400" dirty="0">
                <a:latin typeface="+mj-lt"/>
              </a:rPr>
              <a:t>Conclusion that Per Capita Income has a weak correlation.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7FABA2F-DE0D-4C9A-B40D-D524FF102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335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51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969</Words>
  <Application>Microsoft Office PowerPoint</Application>
  <PresentationFormat>Widescreen</PresentationFormat>
  <Paragraphs>95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Monaco</vt:lpstr>
      <vt:lpstr>Rockwell</vt:lpstr>
      <vt:lpstr>Slack-Lato</vt:lpstr>
      <vt:lpstr>Wingdings</vt:lpstr>
      <vt:lpstr>Atlas</vt:lpstr>
      <vt:lpstr>The COVID-19 Tracking Project (US)</vt:lpstr>
      <vt:lpstr>Questions?</vt:lpstr>
      <vt:lpstr>Where &amp; How we found our data</vt:lpstr>
      <vt:lpstr>Data Exploration &amp; Clean up </vt:lpstr>
      <vt:lpstr>Data Exploration &amp; Clean up </vt:lpstr>
      <vt:lpstr>Analysis Process &amp; Challenges</vt:lpstr>
      <vt:lpstr>PowerPoint Presentation</vt:lpstr>
      <vt:lpstr>PowerPoint Presentation</vt:lpstr>
      <vt:lpstr>PowerPoint Presentation</vt:lpstr>
      <vt:lpstr>Bottom 5 States with the least COVID-19 cases</vt:lpstr>
      <vt:lpstr>Alaska (least cases in US)</vt:lpstr>
      <vt:lpstr>Alaska (least cases in US)</vt:lpstr>
      <vt:lpstr>Top 5 States with the most COVID-19 Cases</vt:lpstr>
      <vt:lpstr>California</vt:lpstr>
      <vt:lpstr>California</vt:lpstr>
      <vt:lpstr>What does this mean?</vt:lpstr>
      <vt:lpstr>What to research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COVID-19 Tracking Project (US)</dc:title>
  <dc:creator>Alanna Javier</dc:creator>
  <cp:lastModifiedBy>Alanna Javier</cp:lastModifiedBy>
  <cp:revision>10</cp:revision>
  <dcterms:created xsi:type="dcterms:W3CDTF">2020-10-08T00:59:52Z</dcterms:created>
  <dcterms:modified xsi:type="dcterms:W3CDTF">2020-10-08T01:29:58Z</dcterms:modified>
</cp:coreProperties>
</file>